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8" r:id="rId3"/>
    <p:sldId id="319" r:id="rId4"/>
    <p:sldId id="335" r:id="rId5"/>
    <p:sldId id="336" r:id="rId6"/>
    <p:sldId id="332" r:id="rId7"/>
    <p:sldId id="320" r:id="rId8"/>
    <p:sldId id="321" r:id="rId9"/>
    <p:sldId id="322" r:id="rId10"/>
    <p:sldId id="323" r:id="rId11"/>
    <p:sldId id="324" r:id="rId12"/>
    <p:sldId id="325" r:id="rId13"/>
    <p:sldId id="331" r:id="rId14"/>
  </p:sldIdLst>
  <p:sldSz cx="9144000" cy="6858000" type="screen4x3"/>
  <p:notesSz cx="68119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a Persdotter" initials="K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3" autoAdjust="0"/>
    <p:restoredTop sz="94660"/>
  </p:normalViewPr>
  <p:slideViewPr>
    <p:cSldViewPr>
      <p:cViewPr varScale="1">
        <p:scale>
          <a:sx n="107" d="100"/>
          <a:sy n="107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egeringskansliet.se\Userdata\KPR0131A\Documents\Utbildningsstatisti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PISA!$A$2</c:f>
              <c:strCache>
                <c:ptCount val="1"/>
                <c:pt idx="0">
                  <c:v>Läsförståelse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PISA!$B$1:$F$1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2012</c:v>
                </c:pt>
              </c:numCache>
            </c:numRef>
          </c:cat>
          <c:val>
            <c:numRef>
              <c:f>PISA!$B$2:$F$2</c:f>
              <c:numCache>
                <c:formatCode>General</c:formatCode>
                <c:ptCount val="5"/>
                <c:pt idx="0">
                  <c:v>516</c:v>
                </c:pt>
                <c:pt idx="1">
                  <c:v>514</c:v>
                </c:pt>
                <c:pt idx="2">
                  <c:v>507</c:v>
                </c:pt>
                <c:pt idx="3">
                  <c:v>497</c:v>
                </c:pt>
                <c:pt idx="4">
                  <c:v>483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PISA!$A$3</c:f>
              <c:strCache>
                <c:ptCount val="1"/>
                <c:pt idx="0">
                  <c:v>Matematik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marker>
            <c:symbol val="none"/>
          </c:marker>
          <c:dPt>
            <c:idx val="2"/>
            <c:marker/>
            <c:bubble3D val="0"/>
          </c:dPt>
          <c:cat>
            <c:numRef>
              <c:f>PISA!$B$1:$F$1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2012</c:v>
                </c:pt>
              </c:numCache>
            </c:numRef>
          </c:cat>
          <c:val>
            <c:numRef>
              <c:f>PISA!$B$3:$F$3</c:f>
              <c:numCache>
                <c:formatCode>General</c:formatCode>
                <c:ptCount val="5"/>
                <c:pt idx="0">
                  <c:v>510</c:v>
                </c:pt>
                <c:pt idx="1">
                  <c:v>509</c:v>
                </c:pt>
                <c:pt idx="2">
                  <c:v>502</c:v>
                </c:pt>
                <c:pt idx="3">
                  <c:v>494</c:v>
                </c:pt>
                <c:pt idx="4">
                  <c:v>478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PISA!$A$4</c:f>
              <c:strCache>
                <c:ptCount val="1"/>
                <c:pt idx="0">
                  <c:v>Naturvetenskap</c:v>
                </c:pt>
              </c:strCache>
            </c:strRef>
          </c:tx>
          <c:spPr>
            <a:ln w="38100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PISA!$B$1:$F$1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2009</c:v>
                </c:pt>
                <c:pt idx="4">
                  <c:v>2012</c:v>
                </c:pt>
              </c:numCache>
            </c:numRef>
          </c:cat>
          <c:val>
            <c:numRef>
              <c:f>PISA!$B$4:$F$4</c:f>
              <c:numCache>
                <c:formatCode>General</c:formatCode>
                <c:ptCount val="5"/>
                <c:pt idx="0">
                  <c:v>512</c:v>
                </c:pt>
                <c:pt idx="1">
                  <c:v>506</c:v>
                </c:pt>
                <c:pt idx="2">
                  <c:v>503</c:v>
                </c:pt>
                <c:pt idx="3">
                  <c:v>495</c:v>
                </c:pt>
                <c:pt idx="4">
                  <c:v>485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37120"/>
        <c:axId val="79238656"/>
      </c:lineChart>
      <c:catAx>
        <c:axId val="7923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sv-SE"/>
          </a:p>
        </c:txPr>
        <c:crossAx val="79238656"/>
        <c:crosses val="autoZero"/>
        <c:auto val="1"/>
        <c:lblAlgn val="ctr"/>
        <c:lblOffset val="100"/>
        <c:noMultiLvlLbl val="0"/>
      </c:catAx>
      <c:valAx>
        <c:axId val="79238656"/>
        <c:scaling>
          <c:orientation val="minMax"/>
          <c:max val="520"/>
          <c:min val="47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sv-SE"/>
          </a:p>
        </c:txPr>
        <c:crossAx val="79237120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3945360724795162"/>
          <c:y val="0.21821182767181296"/>
          <c:w val="0.24631230704828214"/>
          <c:h val="0.25988465367843028"/>
        </c:manualLayout>
      </c:layout>
      <c:overlay val="0"/>
      <c:txPr>
        <a:bodyPr/>
        <a:lstStyle/>
        <a:p>
          <a:pPr>
            <a:defRPr sz="1600" b="1"/>
          </a:pPr>
          <a:endParaRPr lang="sv-SE"/>
        </a:p>
      </c:txPr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'ojämlikhet mellan skolor'!$B$1</c:f>
              <c:strCache>
                <c:ptCount val="1"/>
                <c:pt idx="0">
                  <c:v>Andel elever som går i skolor där minst 20 % ej godkända sv/sv2, ma, eng i år 9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'ojämlikhet mellan skolor'!$A$2:$A$9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'ojämlikhet mellan skolor'!$B$2:$B$9</c:f>
              <c:numCache>
                <c:formatCode>General</c:formatCode>
                <c:ptCount val="8"/>
                <c:pt idx="0">
                  <c:v>8.3000000000000007</c:v>
                </c:pt>
                <c:pt idx="1">
                  <c:v>10.5</c:v>
                </c:pt>
                <c:pt idx="2">
                  <c:v>10.4</c:v>
                </c:pt>
                <c:pt idx="3">
                  <c:v>12.2</c:v>
                </c:pt>
                <c:pt idx="4">
                  <c:v>14.2</c:v>
                </c:pt>
                <c:pt idx="5">
                  <c:v>16</c:v>
                </c:pt>
                <c:pt idx="6">
                  <c:v>15.6</c:v>
                </c:pt>
                <c:pt idx="7">
                  <c:v>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'ojämlikhet mellan skolor'!$C$1</c:f>
              <c:strCache>
                <c:ptCount val="1"/>
                <c:pt idx="0">
                  <c:v>Andel elever som går i skolor där högst 1 % ej godkända sv/sv2, ma, eng i år 9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'ojämlikhet mellan skolor'!$A$2:$A$9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'ojämlikhet mellan skolor'!$C$2:$C$9</c:f>
              <c:numCache>
                <c:formatCode>General</c:formatCode>
                <c:ptCount val="8"/>
                <c:pt idx="0">
                  <c:v>5.6</c:v>
                </c:pt>
                <c:pt idx="1">
                  <c:v>4.8</c:v>
                </c:pt>
                <c:pt idx="2">
                  <c:v>4.5</c:v>
                </c:pt>
                <c:pt idx="3">
                  <c:v>5.5</c:v>
                </c:pt>
                <c:pt idx="4">
                  <c:v>5.5</c:v>
                </c:pt>
                <c:pt idx="5">
                  <c:v>6.3</c:v>
                </c:pt>
                <c:pt idx="6">
                  <c:v>8.1999999999999993</c:v>
                </c:pt>
                <c:pt idx="7">
                  <c:v>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936320"/>
        <c:axId val="85267584"/>
      </c:lineChart>
      <c:catAx>
        <c:axId val="809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sv-SE"/>
          </a:p>
        </c:txPr>
        <c:crossAx val="85267584"/>
        <c:crosses val="autoZero"/>
        <c:auto val="1"/>
        <c:lblAlgn val="ctr"/>
        <c:lblOffset val="100"/>
        <c:noMultiLvlLbl val="0"/>
      </c:catAx>
      <c:valAx>
        <c:axId val="852675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sv-SE"/>
          </a:p>
        </c:txPr>
        <c:crossAx val="80936320"/>
        <c:crosses val="autoZero"/>
        <c:crossBetween val="between"/>
      </c:valAx>
      <c:spPr>
        <a:noFill/>
      </c:spPr>
    </c:plotArea>
    <c:legend>
      <c:legendPos val="r"/>
      <c:layout/>
      <c:overlay val="0"/>
      <c:txPr>
        <a:bodyPr/>
        <a:lstStyle/>
        <a:p>
          <a:pPr>
            <a:defRPr sz="1500"/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EF132-3A78-4683-B32B-E176DCC0C78F}" type="datetimeFigureOut">
              <a:rPr lang="sv-SE" smtClean="0"/>
              <a:t>2014-10-15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D469D-0B0C-4B4B-85F6-2E27EE2053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369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01E64-F8A2-4E33-91EF-6A78B97AD93D}" type="datetimeFigureOut">
              <a:rPr lang="sv-SE" smtClean="0"/>
              <a:t>2014-10-15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D4769-5224-4968-9BA6-92A87EA6A2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656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4769-5224-4968-9BA6-92A87EA6A2B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71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4769-5224-4968-9BA6-92A87EA6A2B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26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4769-5224-4968-9BA6-92A87EA6A2B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1662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4769-5224-4968-9BA6-92A87EA6A2B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945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4769-5224-4968-9BA6-92A87EA6A2B2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366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4769-5224-4968-9BA6-92A87EA6A2B2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671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03263" y="2286000"/>
            <a:ext cx="7737475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6675" y="3886200"/>
            <a:ext cx="647065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gradFill rotWithShape="0">
            <a:gsLst>
              <a:gs pos="0">
                <a:srgbClr val="00308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3082" name="Picture 10" descr="N:\IK\Grafisk profil\Logotyper\RK-logotyper jan99\RK gif\RK3Frg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48375"/>
            <a:ext cx="1392238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altLang="sv-SE" sz="1000" b="1" dirty="0" smtClean="0">
                <a:solidFill>
                  <a:schemeClr val="bg1"/>
                </a:solidFill>
              </a:rPr>
              <a:t>Statsrådsberedningen</a:t>
            </a:r>
          </a:p>
          <a:p>
            <a:pPr eaLnBrk="1" hangingPunct="1">
              <a:spcBef>
                <a:spcPct val="50000"/>
              </a:spcBef>
            </a:pPr>
            <a:r>
              <a:rPr lang="sv-SE" altLang="sv-SE" sz="1000" b="1" dirty="0" smtClean="0">
                <a:solidFill>
                  <a:schemeClr val="bg1"/>
                </a:solidFill>
              </a:rPr>
              <a:t>Utbildningsdepartementet</a:t>
            </a:r>
            <a:endParaRPr lang="sv-SE" altLang="sv-SE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243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27800" y="609600"/>
            <a:ext cx="1878013" cy="5232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90588" y="609600"/>
            <a:ext cx="5484812" cy="5232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71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7425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90588" y="1981200"/>
            <a:ext cx="3681412" cy="386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681413" cy="386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853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881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997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83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3241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089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609600"/>
            <a:ext cx="73866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981200"/>
            <a:ext cx="7515225" cy="386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gradFill rotWithShape="0">
            <a:gsLst>
              <a:gs pos="0">
                <a:srgbClr val="00308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1034" name="Picture 10" descr="N:\IK\Grafisk profil\Logotyper\RK-logotyper jan99\RK gif\RK3Frgb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48375"/>
            <a:ext cx="1392238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v-SE" altLang="sv-SE" sz="1000" b="1" dirty="0" smtClean="0">
                <a:solidFill>
                  <a:schemeClr val="bg1"/>
                </a:solidFill>
              </a:rPr>
              <a:t>Statsrådsberedningen</a:t>
            </a:r>
          </a:p>
          <a:p>
            <a:pPr eaLnBrk="1" hangingPunct="1">
              <a:spcBef>
                <a:spcPct val="50000"/>
              </a:spcBef>
            </a:pPr>
            <a:r>
              <a:rPr lang="sv-SE" altLang="sv-SE" sz="1000" b="1" dirty="0" smtClean="0">
                <a:solidFill>
                  <a:schemeClr val="bg1"/>
                </a:solidFill>
              </a:rPr>
              <a:t>Utbildningsdepartementet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TradeGothic" pitchFamily="2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TradeGothic Light" pitchFamily="2" charset="0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radeGothic Light" pitchFamily="2" charset="0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radeGothic Light" pitchFamily="2" charset="0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radeGothic Light" pitchFamily="2" charset="0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radeGothic Light" pitchFamily="2" charset="0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radeGothic Light" pitchFamily="2" charset="0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radeGothic Light" pitchFamily="2" charset="0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radeGothic Light" pitchFamily="2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sz="quarter"/>
          </p:nvPr>
        </p:nvSpPr>
        <p:spPr>
          <a:xfrm>
            <a:off x="683569" y="1844824"/>
            <a:ext cx="7757170" cy="1584176"/>
          </a:xfrm>
        </p:spPr>
        <p:txBody>
          <a:bodyPr/>
          <a:lstStyle/>
          <a:p>
            <a:pPr algn="ctr"/>
            <a:r>
              <a:rPr lang="sv-SE" dirty="0" smtClean="0"/>
              <a:t>Tid för varje elev i en jämlik skola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sz="quarter" idx="1"/>
          </p:nvPr>
        </p:nvSpPr>
        <p:spPr>
          <a:xfrm>
            <a:off x="1619672" y="3886200"/>
            <a:ext cx="5328592" cy="1752600"/>
          </a:xfrm>
        </p:spPr>
        <p:txBody>
          <a:bodyPr/>
          <a:lstStyle/>
          <a:p>
            <a:r>
              <a:rPr lang="sv-SE" dirty="0" smtClean="0"/>
              <a:t>Reformer för att vända utvecklingen i skolan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31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Ett</a:t>
            </a:r>
            <a:r>
              <a:rPr lang="en-GB" dirty="0" smtClean="0"/>
              <a:t> </a:t>
            </a:r>
            <a:r>
              <a:rPr lang="en-GB" dirty="0" err="1" smtClean="0"/>
              <a:t>attraktivt</a:t>
            </a:r>
            <a:r>
              <a:rPr lang="en-GB" dirty="0" smtClean="0"/>
              <a:t> </a:t>
            </a:r>
            <a:r>
              <a:rPr lang="en-GB" dirty="0" err="1" smtClean="0"/>
              <a:t>läraryrke</a:t>
            </a:r>
            <a:r>
              <a:rPr lang="en-GB" dirty="0" smtClean="0"/>
              <a:t> - reformer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 </a:t>
            </a:r>
            <a:r>
              <a:rPr lang="en-GB" dirty="0" err="1"/>
              <a:t>nationell</a:t>
            </a:r>
            <a:r>
              <a:rPr lang="en-GB" dirty="0"/>
              <a:t> </a:t>
            </a:r>
            <a:r>
              <a:rPr lang="en-GB" dirty="0" err="1"/>
              <a:t>samling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 smtClean="0"/>
              <a:t>läraryrket</a:t>
            </a:r>
            <a:endParaRPr lang="en-GB" dirty="0" smtClean="0"/>
          </a:p>
          <a:p>
            <a:r>
              <a:rPr lang="en-GB" dirty="0" err="1" smtClean="0"/>
              <a:t>Höjda</a:t>
            </a:r>
            <a:r>
              <a:rPr lang="en-GB" dirty="0" smtClean="0"/>
              <a:t> </a:t>
            </a:r>
            <a:r>
              <a:rPr lang="en-GB" dirty="0" err="1" smtClean="0"/>
              <a:t>lärarlöner</a:t>
            </a:r>
            <a:endParaRPr lang="en-GB" dirty="0"/>
          </a:p>
          <a:p>
            <a:r>
              <a:rPr lang="en-GB" dirty="0" err="1" smtClean="0"/>
              <a:t>Bättre</a:t>
            </a:r>
            <a:r>
              <a:rPr lang="en-GB" dirty="0" smtClean="0"/>
              <a:t> </a:t>
            </a:r>
            <a:r>
              <a:rPr lang="en-GB" dirty="0" err="1" smtClean="0"/>
              <a:t>kompetensutveckling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lärare</a:t>
            </a:r>
            <a:r>
              <a:rPr lang="en-GB" dirty="0" smtClean="0"/>
              <a:t>, </a:t>
            </a:r>
            <a:r>
              <a:rPr lang="en-GB" dirty="0" err="1" smtClean="0"/>
              <a:t>förskolans</a:t>
            </a:r>
            <a:r>
              <a:rPr lang="en-GB" dirty="0" smtClean="0"/>
              <a:t> personal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rektorer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Nationella</a:t>
            </a:r>
            <a:r>
              <a:rPr lang="en-GB" dirty="0" smtClean="0"/>
              <a:t> </a:t>
            </a:r>
            <a:r>
              <a:rPr lang="en-GB" dirty="0" err="1" smtClean="0"/>
              <a:t>skolutvecklingsprogram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Bättre</a:t>
            </a:r>
            <a:r>
              <a:rPr lang="en-GB" dirty="0" smtClean="0"/>
              <a:t> </a:t>
            </a:r>
            <a:r>
              <a:rPr lang="en-GB" dirty="0" err="1" smtClean="0"/>
              <a:t>studiemedel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KPU-</a:t>
            </a:r>
            <a:r>
              <a:rPr lang="en-GB" dirty="0" err="1" smtClean="0"/>
              <a:t>lärare</a:t>
            </a:r>
            <a:r>
              <a:rPr lang="en-GB" dirty="0" smtClean="0"/>
              <a:t> </a:t>
            </a:r>
            <a:r>
              <a:rPr lang="en-GB" dirty="0" err="1" smtClean="0"/>
              <a:t>inom</a:t>
            </a:r>
            <a:r>
              <a:rPr lang="en-GB" dirty="0" smtClean="0"/>
              <a:t> </a:t>
            </a:r>
            <a:r>
              <a:rPr lang="en-GB" dirty="0" err="1" smtClean="0"/>
              <a:t>bristämnen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88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Öka</a:t>
            </a:r>
            <a:r>
              <a:rPr lang="en-GB" dirty="0" smtClean="0"/>
              <a:t> </a:t>
            </a:r>
            <a:r>
              <a:rPr lang="en-GB" dirty="0" err="1" smtClean="0"/>
              <a:t>jämlikheten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skolan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skolor</a:t>
            </a:r>
            <a:r>
              <a:rPr lang="en-GB" dirty="0" smtClean="0"/>
              <a:t> </a:t>
            </a:r>
            <a:r>
              <a:rPr lang="en-GB" dirty="0" err="1" smtClean="0"/>
              <a:t>ska</a:t>
            </a:r>
            <a:r>
              <a:rPr lang="en-GB" dirty="0" smtClean="0"/>
              <a:t> </a:t>
            </a:r>
            <a:r>
              <a:rPr lang="en-GB" dirty="0" err="1" smtClean="0"/>
              <a:t>vara</a:t>
            </a:r>
            <a:r>
              <a:rPr lang="en-GB" dirty="0" smtClean="0"/>
              <a:t> bra </a:t>
            </a:r>
            <a:r>
              <a:rPr lang="en-GB" dirty="0" err="1" smtClean="0"/>
              <a:t>skolor</a:t>
            </a:r>
            <a:endParaRPr lang="en-GB" dirty="0" smtClean="0"/>
          </a:p>
          <a:p>
            <a:r>
              <a:rPr lang="en-GB" dirty="0" err="1" smtClean="0"/>
              <a:t>Skillnaderna</a:t>
            </a:r>
            <a:r>
              <a:rPr lang="en-GB" dirty="0" smtClean="0"/>
              <a:t> </a:t>
            </a:r>
            <a:r>
              <a:rPr lang="en-GB" dirty="0" err="1" smtClean="0"/>
              <a:t>mellan</a:t>
            </a:r>
            <a:r>
              <a:rPr lang="en-GB" dirty="0" smtClean="0"/>
              <a:t> </a:t>
            </a:r>
            <a:r>
              <a:rPr lang="en-GB" dirty="0" err="1" smtClean="0"/>
              <a:t>skolor</a:t>
            </a:r>
            <a:r>
              <a:rPr lang="en-GB" dirty="0" smtClean="0"/>
              <a:t> </a:t>
            </a:r>
            <a:r>
              <a:rPr lang="en-GB" dirty="0" err="1" smtClean="0"/>
              <a:t>ökar</a:t>
            </a:r>
            <a:r>
              <a:rPr lang="en-GB" dirty="0" smtClean="0"/>
              <a:t> – </a:t>
            </a:r>
            <a:r>
              <a:rPr lang="en-GB" dirty="0" err="1" smtClean="0"/>
              <a:t>större</a:t>
            </a:r>
            <a:r>
              <a:rPr lang="en-GB" dirty="0" smtClean="0"/>
              <a:t> </a:t>
            </a:r>
            <a:r>
              <a:rPr lang="en-GB" dirty="0" err="1" smtClean="0"/>
              <a:t>statliga</a:t>
            </a:r>
            <a:r>
              <a:rPr lang="en-GB" dirty="0" smtClean="0"/>
              <a:t> </a:t>
            </a:r>
            <a:r>
              <a:rPr lang="en-GB" dirty="0" err="1" smtClean="0"/>
              <a:t>resurser</a:t>
            </a:r>
            <a:r>
              <a:rPr lang="en-GB" dirty="0" smtClean="0"/>
              <a:t> </a:t>
            </a:r>
            <a:r>
              <a:rPr lang="en-GB" dirty="0" err="1" smtClean="0"/>
              <a:t>ska</a:t>
            </a:r>
            <a:r>
              <a:rPr lang="en-GB" dirty="0" smtClean="0"/>
              <a:t> </a:t>
            </a:r>
            <a:r>
              <a:rPr lang="en-GB" dirty="0" err="1" smtClean="0"/>
              <a:t>ges</a:t>
            </a:r>
            <a:r>
              <a:rPr lang="en-GB" dirty="0" smtClean="0"/>
              <a:t> till </a:t>
            </a:r>
            <a:r>
              <a:rPr lang="en-GB" dirty="0" err="1" smtClean="0"/>
              <a:t>skolorna</a:t>
            </a:r>
            <a:r>
              <a:rPr lang="en-GB" dirty="0" smtClean="0"/>
              <a:t> med </a:t>
            </a:r>
            <a:r>
              <a:rPr lang="en-GB" dirty="0" err="1" smtClean="0"/>
              <a:t>störst</a:t>
            </a:r>
            <a:r>
              <a:rPr lang="en-GB" dirty="0" smtClean="0"/>
              <a:t> </a:t>
            </a:r>
            <a:r>
              <a:rPr lang="en-GB" dirty="0" err="1" smtClean="0"/>
              <a:t>behov</a:t>
            </a:r>
            <a:endParaRPr lang="en-GB" dirty="0" smtClean="0"/>
          </a:p>
          <a:p>
            <a:r>
              <a:rPr lang="en-GB" dirty="0" err="1" smtClean="0"/>
              <a:t>Tillgång</a:t>
            </a:r>
            <a:r>
              <a:rPr lang="en-GB" dirty="0" smtClean="0"/>
              <a:t> till </a:t>
            </a:r>
            <a:r>
              <a:rPr lang="en-GB" dirty="0" err="1" smtClean="0"/>
              <a:t>stöd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hjälp</a:t>
            </a:r>
            <a:r>
              <a:rPr lang="en-GB" dirty="0" smtClean="0"/>
              <a:t> </a:t>
            </a:r>
            <a:r>
              <a:rPr lang="en-GB" dirty="0" err="1" smtClean="0"/>
              <a:t>utanför</a:t>
            </a:r>
            <a:r>
              <a:rPr lang="en-GB" dirty="0" smtClean="0"/>
              <a:t> </a:t>
            </a:r>
            <a:r>
              <a:rPr lang="en-GB" dirty="0" err="1" smtClean="0"/>
              <a:t>skoltid</a:t>
            </a:r>
            <a:r>
              <a:rPr lang="en-GB" dirty="0" smtClean="0"/>
              <a:t> </a:t>
            </a:r>
            <a:r>
              <a:rPr lang="en-GB" dirty="0" err="1" smtClean="0"/>
              <a:t>ska</a:t>
            </a:r>
            <a:r>
              <a:rPr lang="en-GB" dirty="0" smtClean="0"/>
              <a:t> </a:t>
            </a:r>
            <a:r>
              <a:rPr lang="en-GB" dirty="0" err="1" smtClean="0"/>
              <a:t>inte</a:t>
            </a:r>
            <a:r>
              <a:rPr lang="en-GB" dirty="0" smtClean="0"/>
              <a:t> </a:t>
            </a:r>
            <a:r>
              <a:rPr lang="en-GB" dirty="0" err="1" smtClean="0"/>
              <a:t>vara</a:t>
            </a:r>
            <a:r>
              <a:rPr lang="en-GB" dirty="0" smtClean="0"/>
              <a:t> </a:t>
            </a:r>
            <a:r>
              <a:rPr lang="en-GB" dirty="0" err="1" smtClean="0"/>
              <a:t>beroende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föräldrar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betalningsförmåga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3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 </a:t>
            </a:r>
            <a:r>
              <a:rPr lang="en-GB" dirty="0" err="1" smtClean="0"/>
              <a:t>jämlik</a:t>
            </a:r>
            <a:r>
              <a:rPr lang="en-GB" dirty="0" smtClean="0"/>
              <a:t> </a:t>
            </a:r>
            <a:r>
              <a:rPr lang="en-GB" dirty="0" err="1" smtClean="0"/>
              <a:t>skola</a:t>
            </a:r>
            <a:r>
              <a:rPr lang="en-GB" dirty="0" smtClean="0"/>
              <a:t> – reformer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Samverkan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bästa</a:t>
            </a:r>
            <a:r>
              <a:rPr lang="en-GB" dirty="0" smtClean="0"/>
              <a:t> </a:t>
            </a:r>
            <a:r>
              <a:rPr lang="en-GB" dirty="0" err="1" smtClean="0"/>
              <a:t>skola</a:t>
            </a:r>
            <a:r>
              <a:rPr lang="en-GB" dirty="0" smtClean="0"/>
              <a:t> – </a:t>
            </a:r>
            <a:r>
              <a:rPr lang="en-GB" dirty="0" err="1" smtClean="0"/>
              <a:t>statliga</a:t>
            </a:r>
            <a:r>
              <a:rPr lang="en-GB" dirty="0" smtClean="0"/>
              <a:t> </a:t>
            </a:r>
            <a:r>
              <a:rPr lang="en-GB" dirty="0" err="1" smtClean="0"/>
              <a:t>resurser</a:t>
            </a:r>
            <a:r>
              <a:rPr lang="en-GB" dirty="0" smtClean="0"/>
              <a:t> till </a:t>
            </a:r>
            <a:r>
              <a:rPr lang="en-GB" dirty="0" err="1" smtClean="0"/>
              <a:t>skolor</a:t>
            </a:r>
            <a:r>
              <a:rPr lang="en-GB" dirty="0" smtClean="0"/>
              <a:t> med </a:t>
            </a:r>
            <a:r>
              <a:rPr lang="en-GB" dirty="0" err="1" smtClean="0"/>
              <a:t>tuffast</a:t>
            </a:r>
            <a:r>
              <a:rPr lang="en-GB" dirty="0" smtClean="0"/>
              <a:t> </a:t>
            </a:r>
            <a:r>
              <a:rPr lang="en-GB" dirty="0" err="1" smtClean="0"/>
              <a:t>förutsättningar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lägst</a:t>
            </a:r>
            <a:r>
              <a:rPr lang="en-GB" dirty="0" smtClean="0"/>
              <a:t> </a:t>
            </a:r>
            <a:r>
              <a:rPr lang="en-GB" dirty="0" err="1" smtClean="0"/>
              <a:t>resultat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Högre</a:t>
            </a:r>
            <a:r>
              <a:rPr lang="en-GB" dirty="0" smtClean="0"/>
              <a:t> </a:t>
            </a:r>
            <a:r>
              <a:rPr lang="en-GB" dirty="0" err="1" smtClean="0"/>
              <a:t>lärarlöner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dessa</a:t>
            </a:r>
            <a:r>
              <a:rPr lang="en-GB" dirty="0" smtClean="0"/>
              <a:t> </a:t>
            </a:r>
            <a:r>
              <a:rPr lang="en-GB" dirty="0" err="1" smtClean="0"/>
              <a:t>skolor</a:t>
            </a:r>
            <a:endParaRPr lang="en-GB" dirty="0" smtClean="0"/>
          </a:p>
          <a:p>
            <a:r>
              <a:rPr lang="en-GB" dirty="0" err="1" smtClean="0"/>
              <a:t>Stöd</a:t>
            </a:r>
            <a:r>
              <a:rPr lang="en-GB" dirty="0" smtClean="0"/>
              <a:t> till </a:t>
            </a:r>
            <a:r>
              <a:rPr lang="en-GB" dirty="0" err="1" smtClean="0"/>
              <a:t>nyanlända</a:t>
            </a:r>
            <a:r>
              <a:rPr lang="en-GB" dirty="0" smtClean="0"/>
              <a:t> </a:t>
            </a:r>
            <a:r>
              <a:rPr lang="en-GB" dirty="0" err="1" smtClean="0"/>
              <a:t>elevers</a:t>
            </a:r>
            <a:r>
              <a:rPr lang="en-GB" dirty="0" smtClean="0"/>
              <a:t> </a:t>
            </a:r>
            <a:r>
              <a:rPr lang="en-GB" dirty="0" err="1" smtClean="0"/>
              <a:t>undervisning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Läxhjälp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– </a:t>
            </a:r>
            <a:r>
              <a:rPr lang="en-GB" dirty="0" err="1" smtClean="0"/>
              <a:t>läx</a:t>
            </a:r>
            <a:r>
              <a:rPr lang="en-GB" dirty="0" smtClean="0"/>
              <a:t>-RUT </a:t>
            </a:r>
            <a:r>
              <a:rPr lang="en-GB" dirty="0" err="1" smtClean="0"/>
              <a:t>avskaffas</a:t>
            </a:r>
            <a:endParaRPr lang="en-GB" dirty="0" smtClean="0"/>
          </a:p>
          <a:p>
            <a:r>
              <a:rPr lang="en-GB" dirty="0" err="1" smtClean="0"/>
              <a:t>Ökad</a:t>
            </a:r>
            <a:r>
              <a:rPr lang="en-GB" dirty="0" smtClean="0"/>
              <a:t> </a:t>
            </a:r>
            <a:r>
              <a:rPr lang="en-GB" dirty="0" err="1" smtClean="0"/>
              <a:t>undervisning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skollov</a:t>
            </a:r>
            <a:r>
              <a:rPr lang="en-GB" dirty="0" smtClean="0"/>
              <a:t> </a:t>
            </a:r>
          </a:p>
          <a:p>
            <a:r>
              <a:rPr lang="en-GB" dirty="0" err="1"/>
              <a:t>Stärkt</a:t>
            </a:r>
            <a:r>
              <a:rPr lang="en-GB" dirty="0"/>
              <a:t> </a:t>
            </a:r>
            <a:r>
              <a:rPr lang="en-GB" dirty="0" err="1" smtClean="0"/>
              <a:t>elevhälsa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05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620688"/>
            <a:ext cx="6912768" cy="443136"/>
          </a:xfrm>
        </p:spPr>
        <p:txBody>
          <a:bodyPr/>
          <a:lstStyle/>
          <a:p>
            <a:r>
              <a:rPr lang="en-GB" dirty="0" err="1" smtClean="0"/>
              <a:t>Tid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varje</a:t>
            </a:r>
            <a:r>
              <a:rPr lang="en-GB" dirty="0" smtClean="0"/>
              <a:t> </a:t>
            </a:r>
            <a:r>
              <a:rPr lang="en-GB" dirty="0" err="1" smtClean="0"/>
              <a:t>elev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en </a:t>
            </a:r>
            <a:r>
              <a:rPr lang="en-GB" dirty="0" err="1" smtClean="0"/>
              <a:t>jämlik</a:t>
            </a:r>
            <a:r>
              <a:rPr lang="en-GB" dirty="0" smtClean="0"/>
              <a:t> </a:t>
            </a:r>
            <a:r>
              <a:rPr lang="en-GB" dirty="0" err="1" smtClean="0"/>
              <a:t>skola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562664"/>
              </p:ext>
            </p:extLst>
          </p:nvPr>
        </p:nvGraphicFramePr>
        <p:xfrm>
          <a:off x="856186" y="1340769"/>
          <a:ext cx="6480720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152128"/>
                <a:gridCol w="1224136"/>
              </a:tblGrid>
              <a:tr h="43776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Mdkr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2016</a:t>
                      </a:r>
                      <a:endParaRPr lang="en-GB" dirty="0"/>
                    </a:p>
                  </a:txBody>
                  <a:tcPr/>
                </a:tc>
              </a:tr>
              <a:tr h="28231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Tidiga insatser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0" marR="0" marT="0" marB="0" anchor="b"/>
                </a:tc>
              </a:tr>
              <a:tr h="16362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 personal och mindre</a:t>
                      </a:r>
                      <a:r>
                        <a:rPr lang="sv-SE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barngrupper i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förskolan mm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</a:t>
                      </a:r>
                    </a:p>
                  </a:txBody>
                  <a:tcPr marL="0" marR="0" marT="0" marB="0" anchor="b"/>
                </a:tc>
              </a:tr>
              <a:tr h="194061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Fler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anställda 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och mindre klasser i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lågstadiet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0" marR="0" marT="0" marB="0" anchor="b"/>
                </a:tc>
              </a:tr>
              <a:tr h="164759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Fler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speciallärare/-pedagoger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/>
                </a:tc>
              </a:tr>
              <a:tr h="264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Attraktivt läraryrke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995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Bättre kompetensutveckling för lärare, förskolans personal och rektorer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 anchor="b"/>
                </a:tc>
              </a:tr>
              <a:tr h="20209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Nationella</a:t>
                      </a:r>
                      <a:r>
                        <a:rPr lang="sv-SE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skolutvecklingsprogram mm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 anchor="b"/>
                </a:tc>
              </a:tr>
              <a:tr h="19126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Förbättrat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studiemedel för KPU-studerande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6454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Jämlik skola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</a:t>
                      </a:r>
                    </a:p>
                  </a:txBody>
                  <a:tcPr marL="0" marR="0" marT="0" marB="0" anchor="b"/>
                </a:tc>
              </a:tr>
              <a:tr h="20864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Samverkan för bästa skola, högre lärarlöner i skolor med tuffa förutsättningar och stöd nyanlända elever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6199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Läxhjälp </a:t>
                      </a:r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och 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skola under lov mm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</a:t>
                      </a:r>
                    </a:p>
                  </a:txBody>
                  <a:tcPr marL="0" marR="0" marT="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Stärkt 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elevhälsa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Övrigt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4794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SUMMA TOTALT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 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755576" y="4869160"/>
            <a:ext cx="662473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rgbClr val="000000"/>
                </a:solidFill>
                <a:latin typeface="Calibri"/>
              </a:rPr>
              <a:t>Anm. Beloppen är avrundade och summerar därför inte alltid</a:t>
            </a:r>
            <a:r>
              <a:rPr lang="sv-SE" sz="1100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endParaRPr lang="sv-SE" sz="800" dirty="0" smtClean="0">
              <a:solidFill>
                <a:srgbClr val="000000"/>
              </a:solidFill>
              <a:latin typeface="Calibri"/>
            </a:endParaRPr>
          </a:p>
          <a:p>
            <a:r>
              <a:rPr lang="sv-SE" sz="1100" b="1" dirty="0" smtClean="0">
                <a:solidFill>
                  <a:srgbClr val="000000"/>
                </a:solidFill>
                <a:latin typeface="Calibri"/>
              </a:rPr>
              <a:t>Därutöver</a:t>
            </a:r>
            <a:r>
              <a:rPr lang="sv-SE" sz="1100" b="1" dirty="0">
                <a:solidFill>
                  <a:srgbClr val="000000"/>
                </a:solidFill>
                <a:latin typeface="Calibri"/>
              </a:rPr>
              <a:t>, </a:t>
            </a:r>
            <a:r>
              <a:rPr lang="sv-SE" sz="1100" b="1" dirty="0" smtClean="0">
                <a:solidFill>
                  <a:srgbClr val="000000"/>
                </a:solidFill>
                <a:latin typeface="Calibri"/>
              </a:rPr>
              <a:t>som </a:t>
            </a:r>
            <a:r>
              <a:rPr lang="sv-SE" sz="1100" b="1" dirty="0">
                <a:solidFill>
                  <a:srgbClr val="000000"/>
                </a:solidFill>
                <a:latin typeface="Calibri"/>
              </a:rPr>
              <a:t>en del i den nationella samlingen för läraryrket avser regeringen i samband med avtalsrörelsen 2016 föra en dialog med arbetsmarknadens parter som möjliggör att lärarnas löner höjs. Under förutsättning att parterna tar ansvar för att </a:t>
            </a:r>
            <a:r>
              <a:rPr lang="sv-SE" sz="1100" b="1" dirty="0" smtClean="0">
                <a:solidFill>
                  <a:srgbClr val="000000"/>
                </a:solidFill>
                <a:latin typeface="Calibri"/>
              </a:rPr>
              <a:t>påtagligt prioritera </a:t>
            </a:r>
            <a:r>
              <a:rPr lang="sv-SE" sz="1100" b="1" dirty="0">
                <a:solidFill>
                  <a:srgbClr val="000000"/>
                </a:solidFill>
                <a:latin typeface="Calibri"/>
              </a:rPr>
              <a:t>höjda lärarlöner avser regeringen att tillföra resurser motsvarande 3 miljarder kronor på årsbasis</a:t>
            </a:r>
            <a:r>
              <a:rPr lang="sv-SE" sz="1100" b="1" dirty="0" smtClean="0">
                <a:solidFill>
                  <a:srgbClr val="000000"/>
                </a:solidFill>
                <a:latin typeface="Calibri"/>
              </a:rPr>
              <a:t>.</a:t>
            </a:r>
            <a:endParaRPr lang="sv-SE" sz="1100" b="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2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 </a:t>
            </a:r>
            <a:r>
              <a:rPr lang="en-GB" dirty="0" err="1" smtClean="0"/>
              <a:t>svenska</a:t>
            </a:r>
            <a:r>
              <a:rPr lang="en-GB" dirty="0" smtClean="0"/>
              <a:t> </a:t>
            </a:r>
            <a:r>
              <a:rPr lang="en-GB" dirty="0" err="1" smtClean="0"/>
              <a:t>skolan</a:t>
            </a:r>
            <a:r>
              <a:rPr lang="en-GB" dirty="0" smtClean="0"/>
              <a:t> </a:t>
            </a:r>
            <a:r>
              <a:rPr lang="en-GB" dirty="0" err="1" smtClean="0"/>
              <a:t>befinner</a:t>
            </a:r>
            <a:r>
              <a:rPr lang="en-GB" dirty="0" smtClean="0"/>
              <a:t> sig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ett</a:t>
            </a:r>
            <a:r>
              <a:rPr lang="en-GB" dirty="0" smtClean="0"/>
              <a:t> </a:t>
            </a:r>
            <a:r>
              <a:rPr lang="en-GB" dirty="0" err="1" smtClean="0"/>
              <a:t>allvarligt</a:t>
            </a:r>
            <a:r>
              <a:rPr lang="en-GB" dirty="0" smtClean="0"/>
              <a:t> </a:t>
            </a:r>
            <a:r>
              <a:rPr lang="en-GB" dirty="0" err="1" smtClean="0"/>
              <a:t>läge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588" y="2636912"/>
            <a:ext cx="7515225" cy="3205088"/>
          </a:xfrm>
        </p:spPr>
        <p:txBody>
          <a:bodyPr/>
          <a:lstStyle/>
          <a:p>
            <a:r>
              <a:rPr lang="sv-SE" sz="2400" dirty="0" smtClean="0"/>
              <a:t>Kunskapsresultaten faller</a:t>
            </a:r>
          </a:p>
          <a:p>
            <a:r>
              <a:rPr lang="sv-SE" sz="2400" dirty="0" smtClean="0"/>
              <a:t>Läraryrket har </a:t>
            </a:r>
            <a:r>
              <a:rPr lang="sv-SE" sz="2400" dirty="0" smtClean="0"/>
              <a:t>låg attraktivitet </a:t>
            </a:r>
            <a:endParaRPr lang="sv-SE" sz="2400" dirty="0" smtClean="0"/>
          </a:p>
          <a:p>
            <a:r>
              <a:rPr lang="sv-SE" sz="2400" dirty="0"/>
              <a:t>Ojämlikheten ökar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9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Kunskapsresultaten</a:t>
            </a:r>
            <a:r>
              <a:rPr lang="en-GB" dirty="0" smtClean="0"/>
              <a:t> faller, </a:t>
            </a:r>
            <a:r>
              <a:rPr lang="en-GB" dirty="0" err="1" smtClean="0"/>
              <a:t>över</a:t>
            </a:r>
            <a:r>
              <a:rPr lang="en-GB" dirty="0" smtClean="0"/>
              <a:t> </a:t>
            </a:r>
            <a:r>
              <a:rPr lang="en-GB" dirty="0" err="1" smtClean="0"/>
              <a:t>tid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jämförelse</a:t>
            </a:r>
            <a:r>
              <a:rPr lang="en-GB" dirty="0" smtClean="0"/>
              <a:t> med </a:t>
            </a:r>
            <a:r>
              <a:rPr lang="en-GB" dirty="0" err="1" smtClean="0"/>
              <a:t>vår</a:t>
            </a:r>
            <a:r>
              <a:rPr lang="en-GB" dirty="0" smtClean="0"/>
              <a:t> </a:t>
            </a:r>
            <a:r>
              <a:rPr lang="en-GB" dirty="0" err="1" smtClean="0"/>
              <a:t>omvärld</a:t>
            </a:r>
            <a:endParaRPr lang="en-GB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830357"/>
              </p:ext>
            </p:extLst>
          </p:nvPr>
        </p:nvGraphicFramePr>
        <p:xfrm>
          <a:off x="954827" y="2276872"/>
          <a:ext cx="7137796" cy="368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43608" y="1772816"/>
            <a:ext cx="772935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600" b="1" dirty="0" smtClean="0"/>
              <a:t>PISA-resulta</a:t>
            </a:r>
            <a:r>
              <a:rPr lang="sv-SE" sz="1600" b="1" dirty="0" smtClean="0"/>
              <a:t>t</a:t>
            </a:r>
            <a:br>
              <a:rPr lang="sv-SE" sz="1600" b="1" dirty="0" smtClean="0"/>
            </a:br>
            <a:r>
              <a:rPr lang="sv-SE" sz="1600" dirty="0">
                <a:solidFill>
                  <a:schemeClr val="bg1">
                    <a:lumMod val="65000"/>
                  </a:schemeClr>
                </a:solidFill>
                <a:ea typeface="ＭＳ Ｐゴシック" pitchFamily="34" charset="-128"/>
              </a:rPr>
              <a:t>Poäng</a:t>
            </a:r>
            <a:r>
              <a:rPr lang="sv-SE" sz="1600" b="1" dirty="0" smtClean="0"/>
              <a:t/>
            </a:r>
            <a:br>
              <a:rPr lang="sv-SE" sz="1600" b="1" dirty="0" smtClean="0"/>
            </a:br>
            <a:endParaRPr lang="en-US" sz="1600" b="1" dirty="0">
              <a:solidFill>
                <a:schemeClr val="bg1">
                  <a:lumMod val="65000"/>
                </a:schemeClr>
              </a:solidFill>
              <a:ea typeface="ＭＳ Ｐゴシック" pitchFamily="34" charset="-128"/>
            </a:endParaRPr>
          </a:p>
        </p:txBody>
      </p:sp>
      <p:cxnSp>
        <p:nvCxnSpPr>
          <p:cNvPr id="7" name="Rak 6"/>
          <p:cNvCxnSpPr/>
          <p:nvPr/>
        </p:nvCxnSpPr>
        <p:spPr bwMode="auto">
          <a:xfrm flipV="1">
            <a:off x="1043608" y="2276872"/>
            <a:ext cx="6912768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1263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 </a:t>
            </a:r>
            <a:r>
              <a:rPr lang="en-GB" dirty="0" err="1" smtClean="0"/>
              <a:t>svenska</a:t>
            </a:r>
            <a:r>
              <a:rPr lang="en-GB" dirty="0" smtClean="0"/>
              <a:t> </a:t>
            </a:r>
            <a:r>
              <a:rPr lang="en-GB" dirty="0" err="1" smtClean="0"/>
              <a:t>skolan</a:t>
            </a:r>
            <a:r>
              <a:rPr lang="en-GB" dirty="0" smtClean="0"/>
              <a:t> </a:t>
            </a:r>
            <a:r>
              <a:rPr lang="en-GB" dirty="0" err="1" smtClean="0"/>
              <a:t>befinner</a:t>
            </a:r>
            <a:r>
              <a:rPr lang="en-GB" dirty="0" smtClean="0"/>
              <a:t> sig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ett</a:t>
            </a:r>
            <a:r>
              <a:rPr lang="en-GB" dirty="0" smtClean="0"/>
              <a:t> </a:t>
            </a:r>
            <a:r>
              <a:rPr lang="en-GB" dirty="0" err="1" smtClean="0"/>
              <a:t>allvarligt</a:t>
            </a:r>
            <a:r>
              <a:rPr lang="en-GB" dirty="0" smtClean="0"/>
              <a:t> </a:t>
            </a:r>
            <a:r>
              <a:rPr lang="en-GB" dirty="0" err="1" smtClean="0"/>
              <a:t>läge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588" y="2636912"/>
            <a:ext cx="7515225" cy="3205088"/>
          </a:xfrm>
        </p:spPr>
        <p:txBody>
          <a:bodyPr/>
          <a:lstStyle/>
          <a:p>
            <a:r>
              <a:rPr lang="sv-SE" sz="2400" dirty="0" smtClean="0"/>
              <a:t>Kunskapsresultaten faller</a:t>
            </a:r>
          </a:p>
          <a:p>
            <a:r>
              <a:rPr lang="sv-SE" sz="2400" dirty="0" smtClean="0"/>
              <a:t>Läraryrket har </a:t>
            </a:r>
            <a:r>
              <a:rPr lang="sv-SE" sz="2400" dirty="0" smtClean="0"/>
              <a:t>låg attraktivitet </a:t>
            </a:r>
            <a:endParaRPr lang="sv-SE" sz="2400" dirty="0" smtClean="0"/>
          </a:p>
          <a:p>
            <a:r>
              <a:rPr lang="sv-SE" sz="2400" dirty="0"/>
              <a:t>Ojämlikheten ökar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0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588" y="609600"/>
            <a:ext cx="7386637" cy="587152"/>
          </a:xfrm>
        </p:spPr>
        <p:txBody>
          <a:bodyPr/>
          <a:lstStyle/>
          <a:p>
            <a:r>
              <a:rPr lang="sv-SE" dirty="0" smtClean="0"/>
              <a:t>Ojämlikheten i skolan ökar </a:t>
            </a:r>
            <a:endParaRPr lang="en-GB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043608" y="1276891"/>
            <a:ext cx="772935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600" b="1" dirty="0"/>
              <a:t>Andel </a:t>
            </a:r>
            <a:r>
              <a:rPr lang="sv-SE" sz="1600" b="1" dirty="0" smtClean="0"/>
              <a:t>elever som går i skolor med låga respektive höga resultat</a:t>
            </a:r>
            <a:r>
              <a:rPr lang="sv-SE" sz="1600" b="1" dirty="0">
                <a:solidFill>
                  <a:srgbClr val="000000"/>
                </a:solidFill>
                <a:ea typeface="ＭＳ Ｐゴシック" pitchFamily="34" charset="-128"/>
              </a:rPr>
              <a:t/>
            </a:r>
            <a:br>
              <a:rPr lang="sv-SE" sz="1600" b="1" dirty="0">
                <a:solidFill>
                  <a:srgbClr val="000000"/>
                </a:solidFill>
                <a:ea typeface="ＭＳ Ｐゴシック" pitchFamily="34" charset="-128"/>
              </a:rPr>
            </a:br>
            <a:r>
              <a:rPr lang="sv-SE" sz="1600" dirty="0" smtClean="0">
                <a:solidFill>
                  <a:schemeClr val="bg1">
                    <a:lumMod val="65000"/>
                  </a:schemeClr>
                </a:solidFill>
                <a:ea typeface="ＭＳ Ｐゴシック" pitchFamily="34" charset="-128"/>
              </a:rPr>
              <a:t>Procent</a:t>
            </a:r>
            <a:endParaRPr lang="en-US" sz="1600" dirty="0">
              <a:solidFill>
                <a:schemeClr val="bg1">
                  <a:lumMod val="65000"/>
                </a:schemeClr>
              </a:solidFill>
              <a:ea typeface="ＭＳ Ｐゴシック" pitchFamily="34" charset="-128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934703"/>
              </p:ext>
            </p:extLst>
          </p:nvPr>
        </p:nvGraphicFramePr>
        <p:xfrm>
          <a:off x="890588" y="1844824"/>
          <a:ext cx="7569844" cy="399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Rak 8"/>
          <p:cNvCxnSpPr/>
          <p:nvPr/>
        </p:nvCxnSpPr>
        <p:spPr bwMode="auto">
          <a:xfrm>
            <a:off x="1043608" y="1844824"/>
            <a:ext cx="72008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898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</a:t>
            </a:r>
            <a:r>
              <a:rPr lang="en-GB" dirty="0" err="1" smtClean="0"/>
              <a:t>okus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skolpolitiken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vända</a:t>
            </a:r>
            <a:r>
              <a:rPr lang="en-GB" dirty="0" smtClean="0"/>
              <a:t> </a:t>
            </a:r>
            <a:r>
              <a:rPr lang="en-GB" dirty="0" err="1" smtClean="0"/>
              <a:t>utvecklingen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skolan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588" y="2636912"/>
            <a:ext cx="7515225" cy="3205088"/>
          </a:xfrm>
        </p:spPr>
        <p:txBody>
          <a:bodyPr/>
          <a:lstStyle/>
          <a:p>
            <a:r>
              <a:rPr lang="sv-SE" sz="2400" dirty="0" smtClean="0"/>
              <a:t>Höja kunskapsresultaten genom tidiga insatser</a:t>
            </a:r>
          </a:p>
          <a:p>
            <a:r>
              <a:rPr lang="sv-SE" sz="2400" dirty="0" smtClean="0"/>
              <a:t>Höja attraktiviteten i läraryrket </a:t>
            </a:r>
          </a:p>
          <a:p>
            <a:r>
              <a:rPr lang="sv-SE" sz="2400" dirty="0"/>
              <a:t>Öka jämlikheten i skolan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7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Högre</a:t>
            </a:r>
            <a:r>
              <a:rPr lang="en-GB" dirty="0" smtClean="0"/>
              <a:t> </a:t>
            </a:r>
            <a:r>
              <a:rPr lang="en-GB" dirty="0" err="1" smtClean="0"/>
              <a:t>kunskapsresultat</a:t>
            </a:r>
            <a:r>
              <a:rPr lang="en-GB" dirty="0" smtClean="0"/>
              <a:t> </a:t>
            </a:r>
            <a:r>
              <a:rPr lang="en-GB" dirty="0" err="1" smtClean="0"/>
              <a:t>genom</a:t>
            </a:r>
            <a:r>
              <a:rPr lang="en-GB" dirty="0" smtClean="0"/>
              <a:t> </a:t>
            </a:r>
            <a:r>
              <a:rPr lang="en-GB" dirty="0" err="1" smtClean="0"/>
              <a:t>tidiga</a:t>
            </a:r>
            <a:r>
              <a:rPr lang="en-GB" dirty="0" smtClean="0"/>
              <a:t> </a:t>
            </a:r>
            <a:r>
              <a:rPr lang="en-GB" dirty="0" err="1" smtClean="0"/>
              <a:t>insatser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Tidiga</a:t>
            </a:r>
            <a:r>
              <a:rPr lang="en-GB" dirty="0" smtClean="0"/>
              <a:t> </a:t>
            </a:r>
            <a:r>
              <a:rPr lang="en-GB" dirty="0" err="1" smtClean="0"/>
              <a:t>insatser</a:t>
            </a:r>
            <a:r>
              <a:rPr lang="en-GB" dirty="0" smtClean="0"/>
              <a:t> </a:t>
            </a:r>
            <a:r>
              <a:rPr lang="en-GB" dirty="0" err="1" smtClean="0"/>
              <a:t>effektivaste</a:t>
            </a:r>
            <a:r>
              <a:rPr lang="en-GB" dirty="0" smtClean="0"/>
              <a:t> </a:t>
            </a:r>
            <a:r>
              <a:rPr lang="en-GB" dirty="0" err="1" smtClean="0"/>
              <a:t>sättet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förebygga</a:t>
            </a:r>
            <a:r>
              <a:rPr lang="en-GB" dirty="0" smtClean="0"/>
              <a:t> </a:t>
            </a:r>
            <a:r>
              <a:rPr lang="en-GB" dirty="0" err="1" smtClean="0"/>
              <a:t>skolsvårigheter</a:t>
            </a:r>
            <a:r>
              <a:rPr lang="en-GB" dirty="0" smtClean="0"/>
              <a:t> – men </a:t>
            </a:r>
            <a:r>
              <a:rPr lang="en-GB" dirty="0" err="1" smtClean="0"/>
              <a:t>idag</a:t>
            </a:r>
            <a:r>
              <a:rPr lang="en-GB" dirty="0" smtClean="0"/>
              <a:t> </a:t>
            </a:r>
            <a:r>
              <a:rPr lang="en-GB" dirty="0" err="1" smtClean="0"/>
              <a:t>sätts</a:t>
            </a:r>
            <a:r>
              <a:rPr lang="en-GB" dirty="0" smtClean="0"/>
              <a:t> </a:t>
            </a:r>
            <a:r>
              <a:rPr lang="en-GB" dirty="0" err="1" smtClean="0"/>
              <a:t>stöd</a:t>
            </a:r>
            <a:r>
              <a:rPr lang="en-GB" dirty="0" smtClean="0"/>
              <a:t> </a:t>
            </a:r>
            <a:r>
              <a:rPr lang="en-GB" dirty="0" err="1" smtClean="0"/>
              <a:t>ofta</a:t>
            </a:r>
            <a:r>
              <a:rPr lang="en-GB" dirty="0" smtClean="0"/>
              <a:t> in </a:t>
            </a:r>
            <a:r>
              <a:rPr lang="en-GB" dirty="0" err="1" smtClean="0"/>
              <a:t>alltför</a:t>
            </a:r>
            <a:r>
              <a:rPr lang="en-GB" dirty="0" smtClean="0"/>
              <a:t> sent</a:t>
            </a:r>
          </a:p>
          <a:p>
            <a:r>
              <a:rPr lang="en-GB" dirty="0"/>
              <a:t>En god start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livet</a:t>
            </a:r>
            <a:r>
              <a:rPr lang="en-GB" dirty="0"/>
              <a:t> </a:t>
            </a:r>
            <a:r>
              <a:rPr lang="en-GB" dirty="0" err="1"/>
              <a:t>genom</a:t>
            </a:r>
            <a:r>
              <a:rPr lang="en-GB" dirty="0"/>
              <a:t> en </a:t>
            </a:r>
            <a:r>
              <a:rPr lang="en-GB" dirty="0" err="1"/>
              <a:t>förskola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hög</a:t>
            </a:r>
            <a:r>
              <a:rPr lang="en-GB" dirty="0"/>
              <a:t> </a:t>
            </a:r>
            <a:r>
              <a:rPr lang="en-GB" dirty="0" err="1"/>
              <a:t>kvalitet</a:t>
            </a:r>
            <a:endParaRPr lang="en-GB" dirty="0"/>
          </a:p>
          <a:p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möta</a:t>
            </a:r>
            <a:r>
              <a:rPr lang="en-GB" dirty="0" smtClean="0"/>
              <a:t> </a:t>
            </a:r>
            <a:r>
              <a:rPr lang="en-GB" dirty="0" err="1" smtClean="0"/>
              <a:t>elevernas</a:t>
            </a:r>
            <a:r>
              <a:rPr lang="en-GB" dirty="0" smtClean="0"/>
              <a:t> </a:t>
            </a:r>
            <a:r>
              <a:rPr lang="en-GB" dirty="0" err="1" smtClean="0"/>
              <a:t>behov</a:t>
            </a:r>
            <a:r>
              <a:rPr lang="en-GB" dirty="0" smtClean="0"/>
              <a:t> </a:t>
            </a:r>
            <a:r>
              <a:rPr lang="en-GB" dirty="0" err="1" smtClean="0"/>
              <a:t>krävs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lärarna</a:t>
            </a:r>
            <a:r>
              <a:rPr lang="en-GB" dirty="0" smtClean="0"/>
              <a:t> </a:t>
            </a:r>
            <a:r>
              <a:rPr lang="en-GB" dirty="0" err="1" smtClean="0"/>
              <a:t>får</a:t>
            </a:r>
            <a:r>
              <a:rPr lang="en-GB" dirty="0" smtClean="0"/>
              <a:t> </a:t>
            </a:r>
            <a:r>
              <a:rPr lang="en-GB" dirty="0" err="1" smtClean="0"/>
              <a:t>tillräcklig</a:t>
            </a:r>
            <a:r>
              <a:rPr lang="en-GB" dirty="0" smtClean="0"/>
              <a:t> </a:t>
            </a:r>
            <a:r>
              <a:rPr lang="en-GB" dirty="0" err="1" smtClean="0"/>
              <a:t>tid</a:t>
            </a:r>
            <a:r>
              <a:rPr lang="en-GB" dirty="0" smtClean="0"/>
              <a:t> med </a:t>
            </a:r>
            <a:r>
              <a:rPr lang="en-GB" dirty="0" err="1" smtClean="0"/>
              <a:t>varje</a:t>
            </a:r>
            <a:r>
              <a:rPr lang="en-GB" dirty="0" smtClean="0"/>
              <a:t> </a:t>
            </a:r>
            <a:r>
              <a:rPr lang="en-GB" dirty="0" err="1" smtClean="0"/>
              <a:t>elev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49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Tidiga</a:t>
            </a:r>
            <a:r>
              <a:rPr lang="en-GB" dirty="0" smtClean="0"/>
              <a:t> </a:t>
            </a:r>
            <a:r>
              <a:rPr lang="en-GB" dirty="0" err="1" smtClean="0"/>
              <a:t>insatser</a:t>
            </a:r>
            <a:r>
              <a:rPr lang="en-GB" dirty="0" smtClean="0"/>
              <a:t> - reformer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Mer</a:t>
            </a:r>
            <a:r>
              <a:rPr lang="en-GB" dirty="0" smtClean="0"/>
              <a:t> personal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mindre</a:t>
            </a:r>
            <a:r>
              <a:rPr lang="en-GB" dirty="0" smtClean="0"/>
              <a:t> </a:t>
            </a:r>
            <a:r>
              <a:rPr lang="en-GB" dirty="0" err="1" smtClean="0"/>
              <a:t>barngrupper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förskolan</a:t>
            </a:r>
            <a:r>
              <a:rPr lang="en-GB" dirty="0" smtClean="0"/>
              <a:t> </a:t>
            </a:r>
          </a:p>
          <a:p>
            <a:r>
              <a:rPr lang="sv-SE" dirty="0" smtClean="0">
                <a:solidFill>
                  <a:srgbClr val="000000"/>
                </a:solidFill>
              </a:rPr>
              <a:t>Anställa </a:t>
            </a:r>
            <a:r>
              <a:rPr lang="sv-SE" dirty="0">
                <a:solidFill>
                  <a:srgbClr val="000000"/>
                </a:solidFill>
              </a:rPr>
              <a:t>fler för att lärare ska få mer tid för sitt arbete och klasserna kan bli mindre i </a:t>
            </a:r>
            <a:r>
              <a:rPr lang="sv-SE" dirty="0" smtClean="0">
                <a:solidFill>
                  <a:srgbClr val="000000"/>
                </a:solidFill>
              </a:rPr>
              <a:t>lågstadiet</a:t>
            </a:r>
          </a:p>
          <a:p>
            <a:pPr lvl="1"/>
            <a:r>
              <a:rPr lang="sv-SE" sz="2000" dirty="0" smtClean="0">
                <a:solidFill>
                  <a:srgbClr val="000000"/>
                </a:solidFill>
              </a:rPr>
              <a:t>lärare med inriktning F-3, speciallärare, specialpedagoger, fritidshemspersonal </a:t>
            </a:r>
            <a:endParaRPr lang="sv-SE" sz="2000" dirty="0" smtClean="0"/>
          </a:p>
          <a:p>
            <a:r>
              <a:rPr lang="en-GB" dirty="0" err="1" smtClean="0"/>
              <a:t>Fler</a:t>
            </a:r>
            <a:r>
              <a:rPr lang="en-GB" dirty="0" smtClean="0"/>
              <a:t> </a:t>
            </a:r>
            <a:r>
              <a:rPr lang="en-GB" dirty="0" err="1" smtClean="0"/>
              <a:t>speciallärare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specialpedagoger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Kunskapskra</a:t>
            </a:r>
            <a:r>
              <a:rPr lang="en-GB" dirty="0" err="1" smtClean="0"/>
              <a:t>v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läsförståelse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årskurs</a:t>
            </a:r>
            <a:r>
              <a:rPr lang="en-GB" dirty="0" smtClean="0"/>
              <a:t> 1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läsa-skriva-räkna-garanti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lågstadiet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312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Höja</a:t>
            </a:r>
            <a:r>
              <a:rPr lang="en-GB" dirty="0" smtClean="0"/>
              <a:t> </a:t>
            </a:r>
            <a:r>
              <a:rPr lang="en-GB" dirty="0" err="1" smtClean="0"/>
              <a:t>attraktiviteten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läraryrket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Bristen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</a:t>
            </a:r>
            <a:r>
              <a:rPr lang="en-GB" dirty="0" err="1" smtClean="0"/>
              <a:t>behöriga</a:t>
            </a:r>
            <a:r>
              <a:rPr lang="en-GB" dirty="0" smtClean="0"/>
              <a:t> </a:t>
            </a:r>
            <a:r>
              <a:rPr lang="en-GB" dirty="0" err="1" smtClean="0"/>
              <a:t>lärare</a:t>
            </a:r>
            <a:r>
              <a:rPr lang="en-GB" dirty="0" smtClean="0"/>
              <a:t> </a:t>
            </a:r>
            <a:r>
              <a:rPr lang="en-GB" dirty="0" err="1" smtClean="0"/>
              <a:t>är</a:t>
            </a:r>
            <a:r>
              <a:rPr lang="en-GB" dirty="0" smtClean="0"/>
              <a:t> </a:t>
            </a:r>
            <a:r>
              <a:rPr lang="en-GB" dirty="0" err="1" smtClean="0"/>
              <a:t>stor</a:t>
            </a:r>
            <a:r>
              <a:rPr lang="en-GB" dirty="0" smtClean="0"/>
              <a:t> –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förväntas</a:t>
            </a:r>
            <a:r>
              <a:rPr lang="en-GB" dirty="0" smtClean="0"/>
              <a:t> </a:t>
            </a:r>
            <a:r>
              <a:rPr lang="en-GB" dirty="0" err="1" smtClean="0"/>
              <a:t>öka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err="1" smtClean="0"/>
              <a:t>Attraktiviteten</a:t>
            </a:r>
            <a:r>
              <a:rPr lang="en-GB" dirty="0" smtClean="0"/>
              <a:t> </a:t>
            </a:r>
            <a:r>
              <a:rPr lang="en-GB" dirty="0" err="1" smtClean="0"/>
              <a:t>ska</a:t>
            </a:r>
            <a:r>
              <a:rPr lang="en-GB" dirty="0" smtClean="0"/>
              <a:t> </a:t>
            </a:r>
            <a:r>
              <a:rPr lang="en-GB" dirty="0" err="1" smtClean="0"/>
              <a:t>höjas</a:t>
            </a:r>
            <a:r>
              <a:rPr lang="en-GB" dirty="0" smtClean="0"/>
              <a:t> </a:t>
            </a:r>
            <a:r>
              <a:rPr lang="en-GB" dirty="0" err="1" smtClean="0"/>
              <a:t>genom</a:t>
            </a:r>
            <a:endParaRPr lang="en-GB" dirty="0" smtClean="0"/>
          </a:p>
          <a:p>
            <a:pPr lvl="1"/>
            <a:r>
              <a:rPr lang="en-GB" sz="2000" dirty="0" err="1" smtClean="0"/>
              <a:t>Högre</a:t>
            </a:r>
            <a:r>
              <a:rPr lang="en-GB" sz="2000" dirty="0" smtClean="0"/>
              <a:t> </a:t>
            </a:r>
            <a:r>
              <a:rPr lang="en-GB" sz="2000" dirty="0" err="1" smtClean="0"/>
              <a:t>lön</a:t>
            </a:r>
            <a:r>
              <a:rPr lang="en-GB" sz="2000" dirty="0"/>
              <a:t> </a:t>
            </a:r>
            <a:endParaRPr lang="en-GB" sz="2000" dirty="0" smtClean="0"/>
          </a:p>
          <a:p>
            <a:pPr lvl="1"/>
            <a:r>
              <a:rPr lang="en-GB" sz="2000" dirty="0" err="1" smtClean="0"/>
              <a:t>Större</a:t>
            </a:r>
            <a:r>
              <a:rPr lang="en-GB" sz="2000" dirty="0" smtClean="0"/>
              <a:t> </a:t>
            </a:r>
            <a:r>
              <a:rPr lang="en-GB" sz="2000" dirty="0" err="1" smtClean="0"/>
              <a:t>möjligheter</a:t>
            </a:r>
            <a:r>
              <a:rPr lang="en-GB" sz="2000" dirty="0" smtClean="0"/>
              <a:t> till </a:t>
            </a:r>
            <a:r>
              <a:rPr lang="en-GB" sz="2000" dirty="0" err="1" smtClean="0"/>
              <a:t>kompetensutveckling</a:t>
            </a:r>
            <a:endParaRPr lang="en-GB" sz="2000" dirty="0" smtClean="0"/>
          </a:p>
          <a:p>
            <a:pPr lvl="1"/>
            <a:r>
              <a:rPr lang="en-GB" sz="2000" dirty="0" err="1"/>
              <a:t>Mer</a:t>
            </a:r>
            <a:r>
              <a:rPr lang="en-GB" sz="2000" dirty="0"/>
              <a:t> </a:t>
            </a:r>
            <a:r>
              <a:rPr lang="en-GB" sz="2000" dirty="0" err="1"/>
              <a:t>tid</a:t>
            </a:r>
            <a:r>
              <a:rPr lang="en-GB" sz="2000" dirty="0"/>
              <a:t> </a:t>
            </a:r>
            <a:r>
              <a:rPr lang="en-GB" sz="2000" dirty="0" err="1"/>
              <a:t>för</a:t>
            </a:r>
            <a:r>
              <a:rPr lang="en-GB" sz="2000" dirty="0"/>
              <a:t> </a:t>
            </a:r>
            <a:r>
              <a:rPr lang="en-GB" sz="2000" dirty="0" err="1"/>
              <a:t>undervisningsuppdraget</a:t>
            </a:r>
            <a:endParaRPr lang="en-GB" sz="2000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45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Kcolor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33CC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ADE2"/>
      </a:accent5>
      <a:accent6>
        <a:srgbClr val="E7B900"/>
      </a:accent6>
      <a:hlink>
        <a:srgbClr val="CC0000"/>
      </a:hlink>
      <a:folHlink>
        <a:srgbClr val="009966"/>
      </a:folHlink>
    </a:clrScheme>
    <a:fontScheme name="Standardformgivning">
      <a:majorFont>
        <a:latin typeface="TradeGothic"/>
        <a:ea typeface=""/>
        <a:cs typeface=""/>
      </a:majorFont>
      <a:minorFont>
        <a:latin typeface="Trade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adeGothic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adeGothic" pitchFamily="2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33CC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DE2"/>
        </a:accent5>
        <a:accent6>
          <a:srgbClr val="E7B900"/>
        </a:accent6>
        <a:hlink>
          <a:srgbClr val="CC0000"/>
        </a:hlink>
        <a:folHlink>
          <a:srgbClr val="00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00FF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00B9E7"/>
        </a:accent6>
        <a:hlink>
          <a:srgbClr val="FFCC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FFFF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RKcolor</Template>
  <TotalTime>0</TotalTime>
  <Words>516</Words>
  <Application>Microsoft Office PowerPoint</Application>
  <PresentationFormat>Bildspel på skärmen (4:3)</PresentationFormat>
  <Paragraphs>112</Paragraphs>
  <Slides>13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RKcolor</vt:lpstr>
      <vt:lpstr>Tid för varje elev i en jämlik skola </vt:lpstr>
      <vt:lpstr>Den svenska skolan befinner sig i ett allvarligt läge</vt:lpstr>
      <vt:lpstr>Kunskapsresultaten faller, över tid och i jämförelse med vår omvärld</vt:lpstr>
      <vt:lpstr>Den svenska skolan befinner sig i ett allvarligt läge</vt:lpstr>
      <vt:lpstr>Ojämlikheten i skolan ökar </vt:lpstr>
      <vt:lpstr>Fokus i skolpolitiken för att vända utvecklingen i skolan </vt:lpstr>
      <vt:lpstr>Högre kunskapsresultat genom tidiga insatser</vt:lpstr>
      <vt:lpstr>Tidiga insatser - reformer</vt:lpstr>
      <vt:lpstr>Höja attraktiviteten i läraryrket</vt:lpstr>
      <vt:lpstr>Ett attraktivt läraryrke - reformer</vt:lpstr>
      <vt:lpstr>Öka jämlikheten i skolan</vt:lpstr>
      <vt:lpstr>En jämlik skola – reformer</vt:lpstr>
      <vt:lpstr>Tid för varje elev i en jämlik skola </vt:lpstr>
    </vt:vector>
  </TitlesOfParts>
  <Company>Regeringskansliet RK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Utkast dragning regeringen</dc:title>
  <dc:creator>Albin Kainelainen</dc:creator>
  <cp:lastModifiedBy>Kristina Persdotter</cp:lastModifiedBy>
  <cp:revision>184</cp:revision>
  <cp:lastPrinted>2014-10-15T08:32:03Z</cp:lastPrinted>
  <dcterms:created xsi:type="dcterms:W3CDTF">2014-09-30T19:11:11Z</dcterms:created>
  <dcterms:modified xsi:type="dcterms:W3CDTF">2014-10-15T08:36:34Z</dcterms:modified>
  <cp:category>Färg, svenska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6;0;0;257</vt:lpwstr>
  </property>
  <property fmtid="{D5CDD505-2E9C-101B-9397-08002B2CF9AE}" pid="3" name="SprakID">
    <vt:i4>0</vt:i4>
  </property>
  <property fmtid="{D5CDD505-2E9C-101B-9397-08002B2CF9AE}" pid="4" name="DokID">
    <vt:i4>43</vt:i4>
  </property>
</Properties>
</file>